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5"/>
    <p:sldId id="257" r:id="rId36"/>
    <p:sldId id="258" r:id="rId37"/>
    <p:sldId id="259" r:id="rId38"/>
    <p:sldId id="260" r:id="rId39"/>
    <p:sldId id="261" r:id="rId40"/>
    <p:sldId id="262" r:id="rId41"/>
    <p:sldId id="263" r:id="rId42"/>
    <p:sldId id="264" r:id="rId43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Intro" charset="1" panose="02000000000000000000"/>
      <p:regular r:id="rId14"/>
    </p:embeddedFont>
    <p:embeddedFont>
      <p:font typeface="Open Sauce" charset="1" panose="00000500000000000000"/>
      <p:regular r:id="rId15"/>
    </p:embeddedFont>
    <p:embeddedFont>
      <p:font typeface="Open Sauce Bold" charset="1" panose="00000800000000000000"/>
      <p:regular r:id="rId16"/>
    </p:embeddedFont>
    <p:embeddedFont>
      <p:font typeface="Open Sauce Italics" charset="1" panose="00000500000000000000"/>
      <p:regular r:id="rId17"/>
    </p:embeddedFont>
    <p:embeddedFont>
      <p:font typeface="Open Sauce Bold Italics" charset="1" panose="00000800000000000000"/>
      <p:regular r:id="rId18"/>
    </p:embeddedFont>
    <p:embeddedFont>
      <p:font typeface="Open Sauce Light" charset="1" panose="00000400000000000000"/>
      <p:regular r:id="rId19"/>
    </p:embeddedFont>
    <p:embeddedFont>
      <p:font typeface="Open Sauce Light Italics" charset="1" panose="00000400000000000000"/>
      <p:regular r:id="rId20"/>
    </p:embeddedFont>
    <p:embeddedFont>
      <p:font typeface="Open Sauce Medium" charset="1" panose="00000600000000000000"/>
      <p:regular r:id="rId21"/>
    </p:embeddedFont>
    <p:embeddedFont>
      <p:font typeface="Open Sauce Medium Italics" charset="1" panose="00000600000000000000"/>
      <p:regular r:id="rId22"/>
    </p:embeddedFont>
    <p:embeddedFont>
      <p:font typeface="Open Sauce Semi-Bold" charset="1" panose="00000700000000000000"/>
      <p:regular r:id="rId23"/>
    </p:embeddedFont>
    <p:embeddedFont>
      <p:font typeface="Open Sauce Semi-Bold Italics" charset="1" panose="00000700000000000000"/>
      <p:regular r:id="rId24"/>
    </p:embeddedFont>
    <p:embeddedFont>
      <p:font typeface="Open Sauce Heavy" charset="1" panose="00000A00000000000000"/>
      <p:regular r:id="rId25"/>
    </p:embeddedFont>
    <p:embeddedFont>
      <p:font typeface="Open Sauce Heavy Italics" charset="1" panose="00000A00000000000000"/>
      <p:regular r:id="rId26"/>
    </p:embeddedFont>
    <p:embeddedFont>
      <p:font typeface="Open Sans" charset="1" panose="020B0606030504020204"/>
      <p:regular r:id="rId27"/>
    </p:embeddedFont>
    <p:embeddedFont>
      <p:font typeface="Open Sans Bold" charset="1" panose="020B0806030504020204"/>
      <p:regular r:id="rId28"/>
    </p:embeddedFont>
    <p:embeddedFont>
      <p:font typeface="Open Sans Italics" charset="1" panose="020B0606030504020204"/>
      <p:regular r:id="rId29"/>
    </p:embeddedFont>
    <p:embeddedFont>
      <p:font typeface="Open Sans Bold Italics" charset="1" panose="020B0806030504020204"/>
      <p:regular r:id="rId30"/>
    </p:embeddedFont>
    <p:embeddedFont>
      <p:font typeface="Open Sans Light" charset="1" panose="020B0306030504020204"/>
      <p:regular r:id="rId31"/>
    </p:embeddedFont>
    <p:embeddedFont>
      <p:font typeface="Open Sans Light Italics" charset="1" panose="020B0306030504020204"/>
      <p:regular r:id="rId32"/>
    </p:embeddedFont>
    <p:embeddedFont>
      <p:font typeface="Open Sans Ultra-Bold" charset="1" panose="00000000000000000000"/>
      <p:regular r:id="rId33"/>
    </p:embeddedFont>
    <p:embeddedFont>
      <p:font typeface="Open Sans Ultra-Bold Italics" charset="1" panose="000000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slides/slide1.xml" Type="http://schemas.openxmlformats.org/officeDocument/2006/relationships/slide"/><Relationship Id="rId36" Target="slides/slide2.xml" Type="http://schemas.openxmlformats.org/officeDocument/2006/relationships/slide"/><Relationship Id="rId37" Target="slides/slide3.xml" Type="http://schemas.openxmlformats.org/officeDocument/2006/relationships/slide"/><Relationship Id="rId38" Target="slides/slide4.xml" Type="http://schemas.openxmlformats.org/officeDocument/2006/relationships/slide"/><Relationship Id="rId39" Target="slides/slide5.xml" Type="http://schemas.openxmlformats.org/officeDocument/2006/relationships/slide"/><Relationship Id="rId4" Target="theme/theme1.xml" Type="http://schemas.openxmlformats.org/officeDocument/2006/relationships/theme"/><Relationship Id="rId40" Target="slides/slide6.xml" Type="http://schemas.openxmlformats.org/officeDocument/2006/relationships/slide"/><Relationship Id="rId41" Target="slides/slide7.xml" Type="http://schemas.openxmlformats.org/officeDocument/2006/relationships/slide"/><Relationship Id="rId42" Target="slides/slide8.xml" Type="http://schemas.openxmlformats.org/officeDocument/2006/relationships/slide"/><Relationship Id="rId43" Target="slides/slide9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https://pt.wikipedia.org/wiki/Pontif%C3%ADcia_Universidade_Cat%C3%B3lica_de_Minas_Gerais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png" Type="http://schemas.openxmlformats.org/officeDocument/2006/relationships/image"/><Relationship Id="rId11" Target="../media/image3.sv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9.pn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11" Target="../media/image32.png" Type="http://schemas.openxmlformats.org/officeDocument/2006/relationships/image"/><Relationship Id="rId12" Target="../media/image33.svg" Type="http://schemas.openxmlformats.org/officeDocument/2006/relationships/image"/><Relationship Id="rId13" Target="../media/image34.png" Type="http://schemas.openxmlformats.org/officeDocument/2006/relationships/image"/><Relationship Id="rId14" Target="../media/image35.svg" Type="http://schemas.openxmlformats.org/officeDocument/2006/relationships/image"/><Relationship Id="rId15" Target="../media/image36.png" Type="http://schemas.openxmlformats.org/officeDocument/2006/relationships/image"/><Relationship Id="rId16" Target="../media/image37.svg" Type="http://schemas.openxmlformats.org/officeDocument/2006/relationships/image"/><Relationship Id="rId17" Target="../media/image38.png" Type="http://schemas.openxmlformats.org/officeDocument/2006/relationships/image"/><Relationship Id="rId18" Target="../media/image39.svg" Type="http://schemas.openxmlformats.org/officeDocument/2006/relationships/image"/><Relationship Id="rId19" Target="../media/image40.png" Type="http://schemas.openxmlformats.org/officeDocument/2006/relationships/image"/><Relationship Id="rId2" Target="../media/image1.png" Type="http://schemas.openxmlformats.org/officeDocument/2006/relationships/image"/><Relationship Id="rId20" Target="../media/image41.svg" Type="http://schemas.openxmlformats.org/officeDocument/2006/relationships/image"/><Relationship Id="rId21" Target="../media/image42.png" Type="http://schemas.openxmlformats.org/officeDocument/2006/relationships/image"/><Relationship Id="rId22" Target="../media/image43.svg" Type="http://schemas.openxmlformats.org/officeDocument/2006/relationships/image"/><Relationship Id="rId23" Target="../media/image44.png" Type="http://schemas.openxmlformats.org/officeDocument/2006/relationships/image"/><Relationship Id="rId24" Target="../media/image45.svg" Type="http://schemas.openxmlformats.org/officeDocument/2006/relationships/image"/><Relationship Id="rId25" Target="../media/image46.png" Type="http://schemas.openxmlformats.org/officeDocument/2006/relationships/image"/><Relationship Id="rId26" Target="../media/image47.svg" Type="http://schemas.openxmlformats.org/officeDocument/2006/relationships/image"/><Relationship Id="rId27" Target="../media/image48.png" Type="http://schemas.openxmlformats.org/officeDocument/2006/relationships/image"/><Relationship Id="rId28" Target="../media/image49.svg" Type="http://schemas.openxmlformats.org/officeDocument/2006/relationships/image"/><Relationship Id="rId29" Target="../media/image50.png" Type="http://schemas.openxmlformats.org/officeDocument/2006/relationships/image"/><Relationship Id="rId3" Target="../media/image24.png" Type="http://schemas.openxmlformats.org/officeDocument/2006/relationships/image"/><Relationship Id="rId30" Target="../media/image51.svg" Type="http://schemas.openxmlformats.org/officeDocument/2006/relationships/image"/><Relationship Id="rId31" Target="../media/image52.png" Type="http://schemas.openxmlformats.org/officeDocument/2006/relationships/image"/><Relationship Id="rId32" Target="../media/image53.svg" Type="http://schemas.openxmlformats.org/officeDocument/2006/relationships/image"/><Relationship Id="rId33" Target="../media/image54.png" Type="http://schemas.openxmlformats.org/officeDocument/2006/relationships/image"/><Relationship Id="rId34" Target="../media/image55.svg" Type="http://schemas.openxmlformats.org/officeDocument/2006/relationships/image"/><Relationship Id="rId35" Target="../media/image56.png" Type="http://schemas.openxmlformats.org/officeDocument/2006/relationships/image"/><Relationship Id="rId36" Target="../media/image57.svg" Type="http://schemas.openxmlformats.org/officeDocument/2006/relationships/image"/><Relationship Id="rId37" Target="../media/image58.png" Type="http://schemas.openxmlformats.org/officeDocument/2006/relationships/image"/><Relationship Id="rId38" Target="../media/image59.svg" Type="http://schemas.openxmlformats.org/officeDocument/2006/relationships/image"/><Relationship Id="rId39" Target="../media/image60.png" Type="http://schemas.openxmlformats.org/officeDocument/2006/relationships/image"/><Relationship Id="rId4" Target="../media/image25.svg" Type="http://schemas.openxmlformats.org/officeDocument/2006/relationships/image"/><Relationship Id="rId40" Target="../media/image61.svg" Type="http://schemas.openxmlformats.org/officeDocument/2006/relationships/image"/><Relationship Id="rId41" Target="../media/image62.png" Type="http://schemas.openxmlformats.org/officeDocument/2006/relationships/image"/><Relationship Id="rId42" Target="../media/image63.svg" Type="http://schemas.openxmlformats.org/officeDocument/2006/relationships/image"/><Relationship Id="rId43" Target="../media/image64.png" Type="http://schemas.openxmlformats.org/officeDocument/2006/relationships/image"/><Relationship Id="rId44" Target="../media/image65.svg" Type="http://schemas.openxmlformats.org/officeDocument/2006/relationships/image"/><Relationship Id="rId45" Target="../media/image66.png" Type="http://schemas.openxmlformats.org/officeDocument/2006/relationships/image"/><Relationship Id="rId46" Target="../media/image67.svg" Type="http://schemas.openxmlformats.org/officeDocument/2006/relationships/image"/><Relationship Id="rId47" Target="../media/image68.png" Type="http://schemas.openxmlformats.org/officeDocument/2006/relationships/image"/><Relationship Id="rId48" Target="../media/image69.svg" Type="http://schemas.openxmlformats.org/officeDocument/2006/relationships/image"/><Relationship Id="rId49" Target="../media/image70.png" Type="http://schemas.openxmlformats.org/officeDocument/2006/relationships/image"/><Relationship Id="rId5" Target="../media/image26.png" Type="http://schemas.openxmlformats.org/officeDocument/2006/relationships/image"/><Relationship Id="rId50" Target="../media/image71.svg" Type="http://schemas.openxmlformats.org/officeDocument/2006/relationships/image"/><Relationship Id="rId51" Target="../media/image72.png" Type="http://schemas.openxmlformats.org/officeDocument/2006/relationships/image"/><Relationship Id="rId52" Target="../media/image73.svg" Type="http://schemas.openxmlformats.org/officeDocument/2006/relationships/image"/><Relationship Id="rId53" Target="../media/image21.png" Type="http://schemas.openxmlformats.org/officeDocument/2006/relationships/image"/><Relationship Id="rId54" Target="../media/image22.svg" Type="http://schemas.openxmlformats.org/officeDocument/2006/relationships/image"/><Relationship Id="rId55" Target="../media/image14.png" Type="http://schemas.openxmlformats.org/officeDocument/2006/relationships/image"/><Relationship Id="rId56" Target="../media/image15.svg" Type="http://schemas.openxmlformats.org/officeDocument/2006/relationships/image"/><Relationship Id="rId6" Target="../media/image27.sv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Relationship Id="rId9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94389" y="2203831"/>
            <a:ext cx="12699222" cy="1697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89"/>
              </a:lnSpc>
            </a:pPr>
            <a:r>
              <a:rPr lang="en-US" sz="14174">
                <a:solidFill>
                  <a:srgbClr val="000000"/>
                </a:solidFill>
                <a:latin typeface="Intro Bold"/>
              </a:rPr>
              <a:t>CINESearch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15137296" y="0"/>
            <a:ext cx="3150704" cy="2824177"/>
          </a:xfrm>
          <a:custGeom>
            <a:avLst/>
            <a:gdLst/>
            <a:ahLst/>
            <a:cxnLst/>
            <a:rect r="r" b="b" t="t" l="l"/>
            <a:pathLst>
              <a:path h="2824177" w="3150704">
                <a:moveTo>
                  <a:pt x="0" y="0"/>
                </a:moveTo>
                <a:lnTo>
                  <a:pt x="3150704" y="0"/>
                </a:lnTo>
                <a:lnTo>
                  <a:pt x="3150704" y="2824177"/>
                </a:lnTo>
                <a:lnTo>
                  <a:pt x="0" y="28241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7432179"/>
            <a:ext cx="3150704" cy="2824177"/>
          </a:xfrm>
          <a:custGeom>
            <a:avLst/>
            <a:gdLst/>
            <a:ahLst/>
            <a:cxnLst/>
            <a:rect r="r" b="b" t="t" l="l"/>
            <a:pathLst>
              <a:path h="2824177" w="3150704">
                <a:moveTo>
                  <a:pt x="0" y="0"/>
                </a:moveTo>
                <a:lnTo>
                  <a:pt x="3150704" y="0"/>
                </a:lnTo>
                <a:lnTo>
                  <a:pt x="3150704" y="2824176"/>
                </a:lnTo>
                <a:lnTo>
                  <a:pt x="0" y="28241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609985">
            <a:off x="-1610459" y="-2176762"/>
            <a:ext cx="5278317" cy="5406098"/>
          </a:xfrm>
          <a:custGeom>
            <a:avLst/>
            <a:gdLst/>
            <a:ahLst/>
            <a:cxnLst/>
            <a:rect r="r" b="b" t="t" l="l"/>
            <a:pathLst>
              <a:path h="5406098" w="5278317">
                <a:moveTo>
                  <a:pt x="0" y="0"/>
                </a:moveTo>
                <a:lnTo>
                  <a:pt x="5278318" y="0"/>
                </a:lnTo>
                <a:lnTo>
                  <a:pt x="5278318" y="5406098"/>
                </a:lnTo>
                <a:lnTo>
                  <a:pt x="0" y="54060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609985">
            <a:off x="14823341" y="6865638"/>
            <a:ext cx="5278317" cy="5406098"/>
          </a:xfrm>
          <a:custGeom>
            <a:avLst/>
            <a:gdLst/>
            <a:ahLst/>
            <a:cxnLst/>
            <a:rect r="r" b="b" t="t" l="l"/>
            <a:pathLst>
              <a:path h="5406098" w="5278317">
                <a:moveTo>
                  <a:pt x="0" y="0"/>
                </a:moveTo>
                <a:lnTo>
                  <a:pt x="5278318" y="0"/>
                </a:lnTo>
                <a:lnTo>
                  <a:pt x="5278318" y="5406098"/>
                </a:lnTo>
                <a:lnTo>
                  <a:pt x="0" y="54060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670800" y="9568687"/>
            <a:ext cx="2946400" cy="358925"/>
          </a:xfrm>
          <a:custGeom>
            <a:avLst/>
            <a:gdLst/>
            <a:ahLst/>
            <a:cxnLst/>
            <a:rect r="r" b="b" t="t" l="l"/>
            <a:pathLst>
              <a:path h="358925" w="2946400">
                <a:moveTo>
                  <a:pt x="0" y="0"/>
                </a:moveTo>
                <a:lnTo>
                  <a:pt x="2946400" y="0"/>
                </a:lnTo>
                <a:lnTo>
                  <a:pt x="2946400" y="358925"/>
                </a:lnTo>
                <a:lnTo>
                  <a:pt x="0" y="3589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670800" y="346824"/>
            <a:ext cx="2946400" cy="358925"/>
          </a:xfrm>
          <a:custGeom>
            <a:avLst/>
            <a:gdLst/>
            <a:ahLst/>
            <a:cxnLst/>
            <a:rect r="r" b="b" t="t" l="l"/>
            <a:pathLst>
              <a:path h="358925" w="2946400">
                <a:moveTo>
                  <a:pt x="0" y="0"/>
                </a:moveTo>
                <a:lnTo>
                  <a:pt x="2946400" y="0"/>
                </a:lnTo>
                <a:lnTo>
                  <a:pt x="2946400" y="358926"/>
                </a:lnTo>
                <a:lnTo>
                  <a:pt x="0" y="3589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783928" y="839922"/>
            <a:ext cx="10720144" cy="572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8"/>
              </a:lnSpc>
              <a:spcBef>
                <a:spcPct val="0"/>
              </a:spcBef>
            </a:pPr>
            <a:r>
              <a:rPr lang="en-US" sz="3348">
                <a:solidFill>
                  <a:srgbClr val="000000"/>
                </a:solidFill>
                <a:latin typeface="Glacial Indifference"/>
                <a:hlinkClick r:id="rId9" tooltip="https://pt.wikipedia.org/wiki/Pontif%C3%ADcia_Universidade_Cat%C3%B3lica_de_Minas_Gerais"/>
              </a:rPr>
              <a:t>Pontifícia Universidade Católica de Minas Gerais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985696" y="4663659"/>
            <a:ext cx="2931147" cy="672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3"/>
              </a:lnSpc>
            </a:pPr>
            <a:r>
              <a:rPr lang="en-US" sz="3945">
                <a:solidFill>
                  <a:srgbClr val="000000"/>
                </a:solidFill>
                <a:latin typeface="Open Sans"/>
              </a:rPr>
              <a:t>Integrantes: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00504" y="4798583"/>
            <a:ext cx="687526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Ana Carolina Couto Machado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00504" y="5380545"/>
            <a:ext cx="687526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Felipe Carvalho de Paula Silva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916843" y="5952513"/>
            <a:ext cx="687526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Pedro Henrique Magno Gonçalves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500504" y="6524481"/>
            <a:ext cx="687526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Rafael Lima Mendonça Garcia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916843" y="7086456"/>
            <a:ext cx="314622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Túlio Furst Akar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41260" y="175412"/>
            <a:ext cx="5542492" cy="4968088"/>
          </a:xfrm>
          <a:custGeom>
            <a:avLst/>
            <a:gdLst/>
            <a:ahLst/>
            <a:cxnLst/>
            <a:rect r="r" b="b" t="t" l="l"/>
            <a:pathLst>
              <a:path h="4968088" w="5542492">
                <a:moveTo>
                  <a:pt x="0" y="0"/>
                </a:moveTo>
                <a:lnTo>
                  <a:pt x="5542492" y="0"/>
                </a:lnTo>
                <a:lnTo>
                  <a:pt x="5542492" y="4968088"/>
                </a:lnTo>
                <a:lnTo>
                  <a:pt x="0" y="49680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27000" y="7847803"/>
            <a:ext cx="2511313" cy="2251049"/>
          </a:xfrm>
          <a:custGeom>
            <a:avLst/>
            <a:gdLst/>
            <a:ahLst/>
            <a:cxnLst/>
            <a:rect r="r" b="b" t="t" l="l"/>
            <a:pathLst>
              <a:path h="2251049" w="2511313">
                <a:moveTo>
                  <a:pt x="0" y="0"/>
                </a:moveTo>
                <a:lnTo>
                  <a:pt x="2511313" y="0"/>
                </a:lnTo>
                <a:lnTo>
                  <a:pt x="2511313" y="2251050"/>
                </a:lnTo>
                <a:lnTo>
                  <a:pt x="0" y="2251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04628" y="130645"/>
            <a:ext cx="8113988" cy="898055"/>
          </a:xfrm>
          <a:custGeom>
            <a:avLst/>
            <a:gdLst/>
            <a:ahLst/>
            <a:cxnLst/>
            <a:rect r="r" b="b" t="t" l="l"/>
            <a:pathLst>
              <a:path h="898055" w="8113988">
                <a:moveTo>
                  <a:pt x="0" y="0"/>
                </a:moveTo>
                <a:lnTo>
                  <a:pt x="8113988" y="0"/>
                </a:lnTo>
                <a:lnTo>
                  <a:pt x="8113988" y="898055"/>
                </a:lnTo>
                <a:lnTo>
                  <a:pt x="0" y="8980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883" t="-31770" r="-5079" b="-4236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06161" y="1390728"/>
            <a:ext cx="23739" cy="5845849"/>
          </a:xfrm>
          <a:custGeom>
            <a:avLst/>
            <a:gdLst/>
            <a:ahLst/>
            <a:cxnLst/>
            <a:rect r="r" b="b" t="t" l="l"/>
            <a:pathLst>
              <a:path h="5845849" w="23739">
                <a:moveTo>
                  <a:pt x="0" y="0"/>
                </a:moveTo>
                <a:lnTo>
                  <a:pt x="23739" y="0"/>
                </a:lnTo>
                <a:lnTo>
                  <a:pt x="23739" y="5845850"/>
                </a:lnTo>
                <a:lnTo>
                  <a:pt x="0" y="58458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31543" y="1594697"/>
            <a:ext cx="572976" cy="580050"/>
          </a:xfrm>
          <a:custGeom>
            <a:avLst/>
            <a:gdLst/>
            <a:ahLst/>
            <a:cxnLst/>
            <a:rect r="r" b="b" t="t" l="l"/>
            <a:pathLst>
              <a:path h="580050" w="572976">
                <a:moveTo>
                  <a:pt x="0" y="0"/>
                </a:moveTo>
                <a:lnTo>
                  <a:pt x="572976" y="0"/>
                </a:lnTo>
                <a:lnTo>
                  <a:pt x="572976" y="580049"/>
                </a:lnTo>
                <a:lnTo>
                  <a:pt x="0" y="5800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43413" y="3429532"/>
            <a:ext cx="572976" cy="580050"/>
          </a:xfrm>
          <a:custGeom>
            <a:avLst/>
            <a:gdLst/>
            <a:ahLst/>
            <a:cxnLst/>
            <a:rect r="r" b="b" t="t" l="l"/>
            <a:pathLst>
              <a:path h="580050" w="572976">
                <a:moveTo>
                  <a:pt x="0" y="0"/>
                </a:moveTo>
                <a:lnTo>
                  <a:pt x="572975" y="0"/>
                </a:lnTo>
                <a:lnTo>
                  <a:pt x="572975" y="580049"/>
                </a:lnTo>
                <a:lnTo>
                  <a:pt x="0" y="5800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63293" y="6236092"/>
            <a:ext cx="572976" cy="580050"/>
          </a:xfrm>
          <a:custGeom>
            <a:avLst/>
            <a:gdLst/>
            <a:ahLst/>
            <a:cxnLst/>
            <a:rect r="r" b="b" t="t" l="l"/>
            <a:pathLst>
              <a:path h="580050" w="572976">
                <a:moveTo>
                  <a:pt x="0" y="0"/>
                </a:moveTo>
                <a:lnTo>
                  <a:pt x="572976" y="0"/>
                </a:lnTo>
                <a:lnTo>
                  <a:pt x="572976" y="580049"/>
                </a:lnTo>
                <a:lnTo>
                  <a:pt x="0" y="5800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31543" y="1602086"/>
            <a:ext cx="572976" cy="508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8"/>
              </a:lnSpc>
            </a:pPr>
            <a:r>
              <a:rPr lang="en-US" sz="2984">
                <a:solidFill>
                  <a:srgbClr val="C86565"/>
                </a:solidFill>
                <a:latin typeface="Open Sans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43413" y="6243481"/>
            <a:ext cx="572976" cy="508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8"/>
              </a:lnSpc>
            </a:pPr>
            <a:r>
              <a:rPr lang="en-US" sz="2984">
                <a:solidFill>
                  <a:srgbClr val="C86565"/>
                </a:solidFill>
                <a:latin typeface="Open Sans"/>
              </a:rPr>
              <a:t>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6388" y="2027320"/>
            <a:ext cx="10193638" cy="1385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87"/>
              </a:lnSpc>
            </a:pPr>
            <a:r>
              <a:rPr lang="en-US" sz="2633">
                <a:solidFill>
                  <a:srgbClr val="000000"/>
                </a:solidFill>
                <a:latin typeface="Open Sans"/>
              </a:rPr>
              <a:t>Nome : "CineSearch: Seu Guia de Cinema Online“</a:t>
            </a:r>
          </a:p>
          <a:p>
            <a:pPr algn="just">
              <a:lnSpc>
                <a:spcPts val="3687"/>
              </a:lnSpc>
            </a:pPr>
            <a:r>
              <a:rPr lang="en-US" sz="2633">
                <a:solidFill>
                  <a:srgbClr val="000000"/>
                </a:solidFill>
                <a:latin typeface="Open Sans"/>
              </a:rPr>
              <a:t>Tema: Criação de uma plataforma focada em pesquisa e descoberta de filmes.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48138" y="3863390"/>
            <a:ext cx="10237258" cy="2321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87"/>
              </a:lnSpc>
            </a:pPr>
            <a:r>
              <a:rPr lang="en-US" sz="2633">
                <a:solidFill>
                  <a:srgbClr val="000000"/>
                </a:solidFill>
                <a:latin typeface="Open Sans"/>
              </a:rPr>
              <a:t>O projeto </a:t>
            </a:r>
            <a:r>
              <a:rPr lang="en-US" sz="2633">
                <a:solidFill>
                  <a:srgbClr val="000000"/>
                </a:solidFill>
                <a:latin typeface="Open Sans"/>
              </a:rPr>
              <a:t>busca solucionar o problema de encontrar informações detalhadas e confiáveis sobre filmes específicos em um só lugar, facilitando aos usuários a busca por detalhes como elenco, direção, sinopse e avaliações, proporcionando uma experiência conveniente para os amantes de cinema.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31543" y="3478533"/>
            <a:ext cx="572976" cy="508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8"/>
              </a:lnSpc>
            </a:pPr>
            <a:r>
              <a:rPr lang="en-US" sz="2984">
                <a:solidFill>
                  <a:srgbClr val="C86565"/>
                </a:solidFill>
                <a:latin typeface="Open Sans"/>
              </a:rPr>
              <a:t>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48138" y="6754147"/>
            <a:ext cx="10237258" cy="917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87"/>
              </a:lnSpc>
            </a:pPr>
            <a:r>
              <a:rPr lang="en-US" sz="2633">
                <a:solidFill>
                  <a:srgbClr val="000000"/>
                </a:solidFill>
                <a:latin typeface="Open Sans"/>
              </a:rPr>
              <a:t>Fornecer dados completos sobre filmes para melhorar a escolha e experiência dos usuários.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16388" y="1552185"/>
            <a:ext cx="4441276" cy="508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8"/>
              </a:lnSpc>
            </a:pPr>
            <a:r>
              <a:rPr lang="en-US" sz="2984">
                <a:solidFill>
                  <a:srgbClr val="C86565"/>
                </a:solidFill>
                <a:latin typeface="Open Sans"/>
              </a:rPr>
              <a:t>Nome e Tema do Projeto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6388" y="3436921"/>
            <a:ext cx="4121237" cy="508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8"/>
              </a:lnSpc>
            </a:pPr>
            <a:r>
              <a:rPr lang="en-US" sz="2984">
                <a:solidFill>
                  <a:srgbClr val="C86565"/>
                </a:solidFill>
                <a:latin typeface="Open Sans"/>
              </a:rPr>
              <a:t>Descrição do Problema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16388" y="6213958"/>
            <a:ext cx="3425499" cy="508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8"/>
              </a:lnSpc>
            </a:pPr>
            <a:r>
              <a:rPr lang="en-US" sz="2984">
                <a:solidFill>
                  <a:srgbClr val="C86565"/>
                </a:solidFill>
                <a:latin typeface="Open Sans"/>
              </a:rPr>
              <a:t>Objetivo e Impacto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41260" y="175412"/>
            <a:ext cx="5542492" cy="4968088"/>
          </a:xfrm>
          <a:custGeom>
            <a:avLst/>
            <a:gdLst/>
            <a:ahLst/>
            <a:cxnLst/>
            <a:rect r="r" b="b" t="t" l="l"/>
            <a:pathLst>
              <a:path h="4968088" w="5542492">
                <a:moveTo>
                  <a:pt x="0" y="0"/>
                </a:moveTo>
                <a:lnTo>
                  <a:pt x="5542492" y="0"/>
                </a:lnTo>
                <a:lnTo>
                  <a:pt x="5542492" y="4968088"/>
                </a:lnTo>
                <a:lnTo>
                  <a:pt x="0" y="49680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0" y="8035951"/>
            <a:ext cx="2511313" cy="2251049"/>
          </a:xfrm>
          <a:custGeom>
            <a:avLst/>
            <a:gdLst/>
            <a:ahLst/>
            <a:cxnLst/>
            <a:rect r="r" b="b" t="t" l="l"/>
            <a:pathLst>
              <a:path h="2251049" w="2511313">
                <a:moveTo>
                  <a:pt x="0" y="0"/>
                </a:moveTo>
                <a:lnTo>
                  <a:pt x="2511313" y="0"/>
                </a:lnTo>
                <a:lnTo>
                  <a:pt x="2511313" y="2251049"/>
                </a:lnTo>
                <a:lnTo>
                  <a:pt x="0" y="22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04628" y="130645"/>
            <a:ext cx="8113988" cy="898055"/>
          </a:xfrm>
          <a:custGeom>
            <a:avLst/>
            <a:gdLst/>
            <a:ahLst/>
            <a:cxnLst/>
            <a:rect r="r" b="b" t="t" l="l"/>
            <a:pathLst>
              <a:path h="898055" w="8113988">
                <a:moveTo>
                  <a:pt x="0" y="0"/>
                </a:moveTo>
                <a:lnTo>
                  <a:pt x="8113988" y="0"/>
                </a:lnTo>
                <a:lnTo>
                  <a:pt x="8113988" y="898055"/>
                </a:lnTo>
                <a:lnTo>
                  <a:pt x="0" y="8980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883" t="-31770" r="-5079" b="-4236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12826" y="1376769"/>
            <a:ext cx="27042" cy="6659182"/>
          </a:xfrm>
          <a:custGeom>
            <a:avLst/>
            <a:gdLst/>
            <a:ahLst/>
            <a:cxnLst/>
            <a:rect r="r" b="b" t="t" l="l"/>
            <a:pathLst>
              <a:path h="6659182" w="27042">
                <a:moveTo>
                  <a:pt x="0" y="0"/>
                </a:moveTo>
                <a:lnTo>
                  <a:pt x="27042" y="0"/>
                </a:lnTo>
                <a:lnTo>
                  <a:pt x="27042" y="6659182"/>
                </a:lnTo>
                <a:lnTo>
                  <a:pt x="0" y="66591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6167" y="1700026"/>
            <a:ext cx="652694" cy="660752"/>
          </a:xfrm>
          <a:custGeom>
            <a:avLst/>
            <a:gdLst/>
            <a:ahLst/>
            <a:cxnLst/>
            <a:rect r="r" b="b" t="t" l="l"/>
            <a:pathLst>
              <a:path h="660752" w="652694">
                <a:moveTo>
                  <a:pt x="0" y="0"/>
                </a:moveTo>
                <a:lnTo>
                  <a:pt x="652694" y="0"/>
                </a:lnTo>
                <a:lnTo>
                  <a:pt x="652694" y="660752"/>
                </a:lnTo>
                <a:lnTo>
                  <a:pt x="0" y="6607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689" y="3313892"/>
            <a:ext cx="652694" cy="660752"/>
          </a:xfrm>
          <a:custGeom>
            <a:avLst/>
            <a:gdLst/>
            <a:ahLst/>
            <a:cxnLst/>
            <a:rect r="r" b="b" t="t" l="l"/>
            <a:pathLst>
              <a:path h="660752" w="652694">
                <a:moveTo>
                  <a:pt x="0" y="0"/>
                </a:moveTo>
                <a:lnTo>
                  <a:pt x="652694" y="0"/>
                </a:lnTo>
                <a:lnTo>
                  <a:pt x="652694" y="660752"/>
                </a:lnTo>
                <a:lnTo>
                  <a:pt x="0" y="6607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5550632"/>
            <a:ext cx="652694" cy="660752"/>
          </a:xfrm>
          <a:custGeom>
            <a:avLst/>
            <a:gdLst/>
            <a:ahLst/>
            <a:cxnLst/>
            <a:rect r="r" b="b" t="t" l="l"/>
            <a:pathLst>
              <a:path h="660752" w="652694">
                <a:moveTo>
                  <a:pt x="0" y="0"/>
                </a:moveTo>
                <a:lnTo>
                  <a:pt x="652694" y="0"/>
                </a:lnTo>
                <a:lnTo>
                  <a:pt x="652694" y="660752"/>
                </a:lnTo>
                <a:lnTo>
                  <a:pt x="0" y="6607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167" y="1706870"/>
            <a:ext cx="65269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C86565"/>
                </a:solidFill>
                <a:latin typeface="Open Sans"/>
              </a:rPr>
              <a:t>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5557475"/>
            <a:ext cx="65269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C86565"/>
                </a:solidFill>
                <a:latin typeface="Open Sans"/>
              </a:rPr>
              <a:t>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7299" y="2189942"/>
            <a:ext cx="10789382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</a:rPr>
              <a:t>Facilitar a exploração de filmes a partir de uma plataforma rica e intuitiva.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8861" y="3917494"/>
            <a:ext cx="10944590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</a:rPr>
              <a:t>Considerando a diversidade do público interessado em cinema, a plataforma pode atrair usuários de todas as idades a partir de 15 anos.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9689" y="3341676"/>
            <a:ext cx="65269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C86565"/>
                </a:solidFill>
                <a:latin typeface="Open Sans"/>
              </a:rPr>
              <a:t>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97299" y="6156915"/>
            <a:ext cx="10866986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</a:rPr>
              <a:t>Atendimento Virtual ao usuário a partir do chatbot com Processamento de Linguagem Natural (PLN) e um sistema de recomendação automático.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54913" y="1500602"/>
            <a:ext cx="2265224" cy="61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2"/>
              </a:lnSpc>
            </a:pPr>
            <a:r>
              <a:rPr lang="en-US" sz="3594">
                <a:solidFill>
                  <a:srgbClr val="C86565"/>
                </a:solidFill>
                <a:latin typeface="Open Sans"/>
              </a:rPr>
              <a:t>Motivação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54913" y="3289016"/>
            <a:ext cx="2600372" cy="6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2"/>
              </a:lnSpc>
            </a:pPr>
            <a:r>
              <a:rPr lang="en-US" sz="3594">
                <a:solidFill>
                  <a:srgbClr val="C86565"/>
                </a:solidFill>
                <a:latin typeface="Open Sans"/>
              </a:rPr>
              <a:t>Público Alvo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02383" y="5601608"/>
            <a:ext cx="2293813" cy="6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2"/>
              </a:lnSpc>
            </a:pPr>
            <a:r>
              <a:rPr lang="en-US" sz="3594">
                <a:solidFill>
                  <a:srgbClr val="C86565"/>
                </a:solidFill>
                <a:latin typeface="Open Sans"/>
              </a:rPr>
              <a:t>Diferencial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867452">
            <a:off x="15140841" y="6555251"/>
            <a:ext cx="5278317" cy="5406098"/>
          </a:xfrm>
          <a:custGeom>
            <a:avLst/>
            <a:gdLst/>
            <a:ahLst/>
            <a:cxnLst/>
            <a:rect r="r" b="b" t="t" l="l"/>
            <a:pathLst>
              <a:path h="5406098" w="5278317">
                <a:moveTo>
                  <a:pt x="0" y="0"/>
                </a:moveTo>
                <a:lnTo>
                  <a:pt x="5278318" y="0"/>
                </a:lnTo>
                <a:lnTo>
                  <a:pt x="5278318" y="5406098"/>
                </a:lnTo>
                <a:lnTo>
                  <a:pt x="0" y="54060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069608">
            <a:off x="-2550772" y="-3312123"/>
            <a:ext cx="5278317" cy="5406098"/>
          </a:xfrm>
          <a:custGeom>
            <a:avLst/>
            <a:gdLst/>
            <a:ahLst/>
            <a:cxnLst/>
            <a:rect r="r" b="b" t="t" l="l"/>
            <a:pathLst>
              <a:path h="5406098" w="5278317">
                <a:moveTo>
                  <a:pt x="0" y="0"/>
                </a:moveTo>
                <a:lnTo>
                  <a:pt x="5278317" y="0"/>
                </a:lnTo>
                <a:lnTo>
                  <a:pt x="5278317" y="5406098"/>
                </a:lnTo>
                <a:lnTo>
                  <a:pt x="0" y="54060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672929" y="1028700"/>
            <a:ext cx="6586371" cy="4881166"/>
            <a:chOff x="0" y="0"/>
            <a:chExt cx="8781828" cy="6508221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5"/>
            <a:srcRect l="2181" t="0" r="2181" b="0"/>
            <a:stretch>
              <a:fillRect/>
            </a:stretch>
          </p:blipFill>
          <p:spPr>
            <a:xfrm flipH="false" flipV="false">
              <a:off x="0" y="0"/>
              <a:ext cx="8781828" cy="6508221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0">
            <a:off x="8115300" y="0"/>
            <a:ext cx="3657600" cy="445562"/>
          </a:xfrm>
          <a:custGeom>
            <a:avLst/>
            <a:gdLst/>
            <a:ahLst/>
            <a:cxnLst/>
            <a:rect r="r" b="b" t="t" l="l"/>
            <a:pathLst>
              <a:path h="445562" w="3657600">
                <a:moveTo>
                  <a:pt x="0" y="0"/>
                </a:moveTo>
                <a:lnTo>
                  <a:pt x="3657600" y="0"/>
                </a:lnTo>
                <a:lnTo>
                  <a:pt x="3657600" y="445562"/>
                </a:lnTo>
                <a:lnTo>
                  <a:pt x="0" y="4455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9841438"/>
            <a:ext cx="3657600" cy="445562"/>
          </a:xfrm>
          <a:custGeom>
            <a:avLst/>
            <a:gdLst/>
            <a:ahLst/>
            <a:cxnLst/>
            <a:rect r="r" b="b" t="t" l="l"/>
            <a:pathLst>
              <a:path h="445562" w="3657600">
                <a:moveTo>
                  <a:pt x="0" y="0"/>
                </a:moveTo>
                <a:lnTo>
                  <a:pt x="3657600" y="0"/>
                </a:lnTo>
                <a:lnTo>
                  <a:pt x="3657600" y="445562"/>
                </a:lnTo>
                <a:lnTo>
                  <a:pt x="0" y="4455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05971" y="1670873"/>
            <a:ext cx="8738129" cy="3075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960"/>
              </a:lnSpc>
            </a:pPr>
            <a:r>
              <a:rPr lang="en-US" sz="7960">
                <a:solidFill>
                  <a:srgbClr val="292929"/>
                </a:solidFill>
                <a:latin typeface="Intro Bold"/>
              </a:rPr>
              <a:t>Como o projeto se sustentará?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8920" y="5086350"/>
            <a:ext cx="10197243" cy="1942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88"/>
              </a:lnSpc>
              <a:spcBef>
                <a:spcPct val="0"/>
              </a:spcBef>
            </a:pPr>
            <a:r>
              <a:rPr lang="en-US" sz="2777">
                <a:solidFill>
                  <a:srgbClr val="292929"/>
                </a:solidFill>
                <a:latin typeface="Glacial Indifference Bold"/>
              </a:rPr>
              <a:t>Anúncios Publicitários:</a:t>
            </a:r>
            <a:r>
              <a:rPr lang="en-US" sz="2777">
                <a:solidFill>
                  <a:srgbClr val="292929"/>
                </a:solidFill>
                <a:latin typeface="Glacial Indifference"/>
              </a:rPr>
              <a:t> Incorporando espaços publicitários por meio de anúncios de empresas relacionadas ao cinema, serviços de streaming, entre outros. Isso pode incluir anúncios de banner ou vídeos promocionais.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78920" y="7116589"/>
            <a:ext cx="10197243" cy="1942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88"/>
              </a:lnSpc>
              <a:spcBef>
                <a:spcPct val="0"/>
              </a:spcBef>
            </a:pPr>
            <a:r>
              <a:rPr lang="en-US" sz="2777">
                <a:solidFill>
                  <a:srgbClr val="292929"/>
                </a:solidFill>
                <a:latin typeface="Glacial Indifference Bold"/>
              </a:rPr>
              <a:t>Assinaturas ou Doações:</a:t>
            </a:r>
            <a:r>
              <a:rPr lang="en-US" sz="2777">
                <a:solidFill>
                  <a:srgbClr val="292929"/>
                </a:solidFill>
                <a:latin typeface="Glacial Indifference"/>
              </a:rPr>
              <a:t> Oferecendo planos de assinatura para usuários que desejam recursos adicionais, uma experiência sem anúncios ou outros benefícios exclusivos. Também podemos aceitar doações de usuários que desejam apoiar o projeto.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0449" y="-61985"/>
            <a:ext cx="16657551" cy="10410970"/>
          </a:xfrm>
          <a:custGeom>
            <a:avLst/>
            <a:gdLst/>
            <a:ahLst/>
            <a:cxnLst/>
            <a:rect r="r" b="b" t="t" l="l"/>
            <a:pathLst>
              <a:path h="10410970" w="16657551">
                <a:moveTo>
                  <a:pt x="0" y="0"/>
                </a:moveTo>
                <a:lnTo>
                  <a:pt x="16657551" y="0"/>
                </a:lnTo>
                <a:lnTo>
                  <a:pt x="16657551" y="10410970"/>
                </a:lnTo>
                <a:lnTo>
                  <a:pt x="0" y="104109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784959" y="-2982803"/>
            <a:ext cx="5278317" cy="5406098"/>
          </a:xfrm>
          <a:custGeom>
            <a:avLst/>
            <a:gdLst/>
            <a:ahLst/>
            <a:cxnLst/>
            <a:rect r="r" b="b" t="t" l="l"/>
            <a:pathLst>
              <a:path h="5406098" w="5278317">
                <a:moveTo>
                  <a:pt x="0" y="0"/>
                </a:moveTo>
                <a:lnTo>
                  <a:pt x="5278318" y="0"/>
                </a:lnTo>
                <a:lnTo>
                  <a:pt x="5278318" y="5406098"/>
                </a:lnTo>
                <a:lnTo>
                  <a:pt x="0" y="54060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6911889" y="1144308"/>
            <a:ext cx="2215619" cy="269903"/>
          </a:xfrm>
          <a:custGeom>
            <a:avLst/>
            <a:gdLst/>
            <a:ahLst/>
            <a:cxnLst/>
            <a:rect r="r" b="b" t="t" l="l"/>
            <a:pathLst>
              <a:path h="269903" w="2215619">
                <a:moveTo>
                  <a:pt x="0" y="0"/>
                </a:moveTo>
                <a:lnTo>
                  <a:pt x="2215619" y="0"/>
                </a:lnTo>
                <a:lnTo>
                  <a:pt x="2215619" y="269903"/>
                </a:lnTo>
                <a:lnTo>
                  <a:pt x="0" y="2699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939031" y="9858512"/>
            <a:ext cx="2215619" cy="269903"/>
          </a:xfrm>
          <a:custGeom>
            <a:avLst/>
            <a:gdLst/>
            <a:ahLst/>
            <a:cxnLst/>
            <a:rect r="r" b="b" t="t" l="l"/>
            <a:pathLst>
              <a:path h="269903" w="2215619">
                <a:moveTo>
                  <a:pt x="0" y="0"/>
                </a:moveTo>
                <a:lnTo>
                  <a:pt x="2215619" y="0"/>
                </a:lnTo>
                <a:lnTo>
                  <a:pt x="2215619" y="269902"/>
                </a:lnTo>
                <a:lnTo>
                  <a:pt x="0" y="2699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-632559" y="7865145"/>
            <a:ext cx="5278317" cy="5406098"/>
          </a:xfrm>
          <a:custGeom>
            <a:avLst/>
            <a:gdLst/>
            <a:ahLst/>
            <a:cxnLst/>
            <a:rect r="r" b="b" t="t" l="l"/>
            <a:pathLst>
              <a:path h="5406098" w="5278317">
                <a:moveTo>
                  <a:pt x="0" y="0"/>
                </a:moveTo>
                <a:lnTo>
                  <a:pt x="5278318" y="0"/>
                </a:lnTo>
                <a:lnTo>
                  <a:pt x="5278318" y="5406098"/>
                </a:lnTo>
                <a:lnTo>
                  <a:pt x="0" y="54060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645759" y="342801"/>
            <a:ext cx="5072308" cy="1834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9"/>
              </a:lnSpc>
            </a:pPr>
            <a:r>
              <a:rPr lang="en-US" sz="2107">
                <a:solidFill>
                  <a:srgbClr val="292929"/>
                </a:solidFill>
                <a:latin typeface="Glacial Indifference"/>
              </a:rPr>
              <a:t> Acesso ao Site:</a:t>
            </a:r>
          </a:p>
          <a:p>
            <a:pPr>
              <a:lnSpc>
                <a:spcPts val="2949"/>
              </a:lnSpc>
            </a:pPr>
            <a:r>
              <a:rPr lang="en-US" sz="2107">
                <a:solidFill>
                  <a:srgbClr val="292929"/>
                </a:solidFill>
                <a:latin typeface="Glacial Indifference"/>
              </a:rPr>
              <a:t> - Ele é recebido com a página inicial, onde pode ver os filmes em destaque ou explorar por conta própria.</a:t>
            </a:r>
          </a:p>
          <a:p>
            <a:pPr algn="l" marL="0" indent="0" lvl="0">
              <a:lnSpc>
                <a:spcPts val="294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2812440" y="133350"/>
            <a:ext cx="5072308" cy="1464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9"/>
              </a:lnSpc>
            </a:pPr>
            <a:r>
              <a:rPr lang="en-US" sz="2107">
                <a:solidFill>
                  <a:srgbClr val="292929"/>
                </a:solidFill>
                <a:latin typeface="Glacial Indifference"/>
              </a:rPr>
              <a:t>Login ou Registro:</a:t>
            </a:r>
          </a:p>
          <a:p>
            <a:pPr>
              <a:lnSpc>
                <a:spcPts val="2949"/>
              </a:lnSpc>
            </a:pPr>
            <a:r>
              <a:rPr lang="en-US" sz="2107">
                <a:solidFill>
                  <a:srgbClr val="292929"/>
                </a:solidFill>
                <a:latin typeface="Glacial Indifference"/>
              </a:rPr>
              <a:t> - Se o usuário já tiver uma conta, ele faz login.</a:t>
            </a:r>
          </a:p>
          <a:p>
            <a:pPr algn="l" marL="0" indent="0" lvl="0">
              <a:lnSpc>
                <a:spcPts val="294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1607926" y="4010836"/>
            <a:ext cx="5072308" cy="724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9"/>
              </a:lnSpc>
              <a:spcBef>
                <a:spcPct val="0"/>
              </a:spcBef>
            </a:pPr>
            <a:r>
              <a:rPr lang="en-US" sz="2107">
                <a:solidFill>
                  <a:srgbClr val="292929"/>
                </a:solidFill>
                <a:latin typeface="Glacial Indifference"/>
              </a:rPr>
              <a:t> </a:t>
            </a:r>
            <a:r>
              <a:rPr lang="en-US" sz="2107">
                <a:solidFill>
                  <a:srgbClr val="292929"/>
                </a:solidFill>
                <a:latin typeface="Glacial Indifference"/>
              </a:rPr>
              <a:t>- Caso contrário, ele se registra para obter uma conta.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36689" y="7600012"/>
            <a:ext cx="5072308" cy="1841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9"/>
              </a:lnSpc>
            </a:pPr>
            <a:r>
              <a:rPr lang="en-US" sz="2107">
                <a:solidFill>
                  <a:srgbClr val="292929"/>
                </a:solidFill>
                <a:latin typeface="Glacial Indifference"/>
              </a:rPr>
              <a:t> Exploração de Filmes:</a:t>
            </a:r>
          </a:p>
          <a:p>
            <a:pPr algn="r">
              <a:lnSpc>
                <a:spcPts val="2949"/>
              </a:lnSpc>
            </a:pPr>
            <a:r>
              <a:rPr lang="en-US" sz="2107">
                <a:solidFill>
                  <a:srgbClr val="292929"/>
                </a:solidFill>
                <a:latin typeface="Glacial Indifference"/>
              </a:rPr>
              <a:t> - Após o login, o usuário navega pelos filmes disponíveis, procurando algo de interesse.</a:t>
            </a:r>
          </a:p>
          <a:p>
            <a:pPr algn="r" marL="0" indent="0" lvl="0">
              <a:lnSpc>
                <a:spcPts val="294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0" y="6080072"/>
            <a:ext cx="6538724" cy="1785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85"/>
              </a:lnSpc>
            </a:pPr>
            <a:r>
              <a:rPr lang="en-US" sz="6885" spc="137">
                <a:solidFill>
                  <a:srgbClr val="292929"/>
                </a:solidFill>
                <a:latin typeface="Intro Bold"/>
              </a:rPr>
              <a:t>fluxo de telas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95197" y="-8579664"/>
            <a:ext cx="31548554" cy="19717846"/>
          </a:xfrm>
          <a:custGeom>
            <a:avLst/>
            <a:gdLst/>
            <a:ahLst/>
            <a:cxnLst/>
            <a:rect r="r" b="b" t="t" l="l"/>
            <a:pathLst>
              <a:path h="19717846" w="31548554">
                <a:moveTo>
                  <a:pt x="0" y="0"/>
                </a:moveTo>
                <a:lnTo>
                  <a:pt x="31548555" y="0"/>
                </a:lnTo>
                <a:lnTo>
                  <a:pt x="31548555" y="19717847"/>
                </a:lnTo>
                <a:lnTo>
                  <a:pt x="0" y="19717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784959" y="-2982803"/>
            <a:ext cx="5278317" cy="5406098"/>
          </a:xfrm>
          <a:custGeom>
            <a:avLst/>
            <a:gdLst/>
            <a:ahLst/>
            <a:cxnLst/>
            <a:rect r="r" b="b" t="t" l="l"/>
            <a:pathLst>
              <a:path h="5406098" w="5278317">
                <a:moveTo>
                  <a:pt x="0" y="0"/>
                </a:moveTo>
                <a:lnTo>
                  <a:pt x="5278318" y="0"/>
                </a:lnTo>
                <a:lnTo>
                  <a:pt x="5278318" y="5406098"/>
                </a:lnTo>
                <a:lnTo>
                  <a:pt x="0" y="54060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6911889" y="1144308"/>
            <a:ext cx="2215619" cy="269903"/>
          </a:xfrm>
          <a:custGeom>
            <a:avLst/>
            <a:gdLst/>
            <a:ahLst/>
            <a:cxnLst/>
            <a:rect r="r" b="b" t="t" l="l"/>
            <a:pathLst>
              <a:path h="269903" w="2215619">
                <a:moveTo>
                  <a:pt x="0" y="0"/>
                </a:moveTo>
                <a:lnTo>
                  <a:pt x="2215619" y="0"/>
                </a:lnTo>
                <a:lnTo>
                  <a:pt x="2215619" y="269903"/>
                </a:lnTo>
                <a:lnTo>
                  <a:pt x="0" y="2699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939031" y="9858512"/>
            <a:ext cx="2215619" cy="269903"/>
          </a:xfrm>
          <a:custGeom>
            <a:avLst/>
            <a:gdLst/>
            <a:ahLst/>
            <a:cxnLst/>
            <a:rect r="r" b="b" t="t" l="l"/>
            <a:pathLst>
              <a:path h="269903" w="2215619">
                <a:moveTo>
                  <a:pt x="0" y="0"/>
                </a:moveTo>
                <a:lnTo>
                  <a:pt x="2215619" y="0"/>
                </a:lnTo>
                <a:lnTo>
                  <a:pt x="2215619" y="269902"/>
                </a:lnTo>
                <a:lnTo>
                  <a:pt x="0" y="2699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-632559" y="7865145"/>
            <a:ext cx="5278317" cy="5406098"/>
          </a:xfrm>
          <a:custGeom>
            <a:avLst/>
            <a:gdLst/>
            <a:ahLst/>
            <a:cxnLst/>
            <a:rect r="r" b="b" t="t" l="l"/>
            <a:pathLst>
              <a:path h="5406098" w="5278317">
                <a:moveTo>
                  <a:pt x="0" y="0"/>
                </a:moveTo>
                <a:lnTo>
                  <a:pt x="5278318" y="0"/>
                </a:lnTo>
                <a:lnTo>
                  <a:pt x="5278318" y="5406098"/>
                </a:lnTo>
                <a:lnTo>
                  <a:pt x="0" y="54060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95243" y="2969634"/>
            <a:ext cx="5072308" cy="1464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9"/>
              </a:lnSpc>
            </a:pPr>
            <a:r>
              <a:rPr lang="en-US" sz="2107">
                <a:solidFill>
                  <a:srgbClr val="292929"/>
                </a:solidFill>
                <a:latin typeface="Glacial Indifference"/>
              </a:rPr>
              <a:t> Detalhes do Filme:</a:t>
            </a:r>
          </a:p>
          <a:p>
            <a:pPr>
              <a:lnSpc>
                <a:spcPts val="2949"/>
              </a:lnSpc>
            </a:pPr>
            <a:r>
              <a:rPr lang="en-US" sz="2107">
                <a:solidFill>
                  <a:srgbClr val="292929"/>
                </a:solidFill>
                <a:latin typeface="Glacial Indifference"/>
              </a:rPr>
              <a:t> - Ao encontrar um filme interessante, ele clica nele para ver mais detalhes.</a:t>
            </a:r>
          </a:p>
          <a:p>
            <a:pPr algn="l" marL="0" indent="0" lvl="0">
              <a:lnSpc>
                <a:spcPts val="294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2947391" y="7285112"/>
            <a:ext cx="5072308" cy="2213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9"/>
              </a:lnSpc>
            </a:pPr>
            <a:r>
              <a:rPr lang="en-US" sz="2107">
                <a:solidFill>
                  <a:srgbClr val="292929"/>
                </a:solidFill>
                <a:latin typeface="Glacial Indifference"/>
              </a:rPr>
              <a:t>Recomendações Personalizadas:</a:t>
            </a:r>
          </a:p>
          <a:p>
            <a:pPr algn="r">
              <a:lnSpc>
                <a:spcPts val="2949"/>
              </a:lnSpc>
            </a:pPr>
            <a:r>
              <a:rPr lang="en-US" sz="2107">
                <a:solidFill>
                  <a:srgbClr val="292929"/>
                </a:solidFill>
                <a:latin typeface="Glacial Indifference"/>
              </a:rPr>
              <a:t> - Com base no histórico de visualização e nas interações do usuário, o sistema oferece recomendações personalizadas para filmes futuros.</a:t>
            </a:r>
          </a:p>
          <a:p>
            <a:pPr algn="r" marL="0" indent="0" lvl="0">
              <a:lnSpc>
                <a:spcPts val="294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6858574" y="7827045"/>
            <a:ext cx="5072308" cy="1834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9"/>
              </a:lnSpc>
            </a:pPr>
            <a:r>
              <a:rPr lang="en-US" sz="2107">
                <a:solidFill>
                  <a:srgbClr val="292929"/>
                </a:solidFill>
                <a:latin typeface="Glacial Indifference"/>
              </a:rPr>
              <a:t>Avaliação e Comentário:</a:t>
            </a:r>
          </a:p>
          <a:p>
            <a:pPr>
              <a:lnSpc>
                <a:spcPts val="2949"/>
              </a:lnSpc>
            </a:pPr>
            <a:r>
              <a:rPr lang="en-US" sz="2107">
                <a:solidFill>
                  <a:srgbClr val="292929"/>
                </a:solidFill>
                <a:latin typeface="Glacial Indifference"/>
              </a:rPr>
              <a:t> - Depois de assistir ao filme, o usuário pode avaliá-lo e deixar um comentário, se desejar.</a:t>
            </a:r>
          </a:p>
          <a:p>
            <a:pPr algn="l" marL="0" indent="0" lvl="0">
              <a:lnSpc>
                <a:spcPts val="294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609985">
            <a:off x="-1610459" y="-2176762"/>
            <a:ext cx="5278317" cy="5406098"/>
          </a:xfrm>
          <a:custGeom>
            <a:avLst/>
            <a:gdLst/>
            <a:ahLst/>
            <a:cxnLst/>
            <a:rect r="r" b="b" t="t" l="l"/>
            <a:pathLst>
              <a:path h="5406098" w="5278317">
                <a:moveTo>
                  <a:pt x="0" y="0"/>
                </a:moveTo>
                <a:lnTo>
                  <a:pt x="5278318" y="0"/>
                </a:lnTo>
                <a:lnTo>
                  <a:pt x="5278318" y="5406098"/>
                </a:lnTo>
                <a:lnTo>
                  <a:pt x="0" y="54060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609985">
            <a:off x="14823341" y="6865638"/>
            <a:ext cx="5278317" cy="5406098"/>
          </a:xfrm>
          <a:custGeom>
            <a:avLst/>
            <a:gdLst/>
            <a:ahLst/>
            <a:cxnLst/>
            <a:rect r="r" b="b" t="t" l="l"/>
            <a:pathLst>
              <a:path h="5406098" w="5278317">
                <a:moveTo>
                  <a:pt x="0" y="0"/>
                </a:moveTo>
                <a:lnTo>
                  <a:pt x="5278318" y="0"/>
                </a:lnTo>
                <a:lnTo>
                  <a:pt x="5278318" y="5406098"/>
                </a:lnTo>
                <a:lnTo>
                  <a:pt x="0" y="54060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76116" y="147536"/>
            <a:ext cx="11562331" cy="757503"/>
          </a:xfrm>
          <a:custGeom>
            <a:avLst/>
            <a:gdLst/>
            <a:ahLst/>
            <a:cxnLst/>
            <a:rect r="r" b="b" t="t" l="l"/>
            <a:pathLst>
              <a:path h="757503" w="11562331">
                <a:moveTo>
                  <a:pt x="0" y="0"/>
                </a:moveTo>
                <a:lnTo>
                  <a:pt x="11562331" y="0"/>
                </a:lnTo>
                <a:lnTo>
                  <a:pt x="11562331" y="757502"/>
                </a:lnTo>
                <a:lnTo>
                  <a:pt x="0" y="7575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661" t="-60682" r="-4386" b="-8160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08421" y="1207658"/>
            <a:ext cx="12348007" cy="638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</a:rPr>
              <a:t>O CineSearch é um site dedicado à avaliação e resenha de filmes (APENAS FILMES), oferecendo interações com usuários por meio de um chatbot integrado, seja com suporte aos usuários, respostas à perguntas e recomendações personalizadas de filmes. Cada usuário pode criar uma conta no site, fornecendo um e-mail válido, username, gênero predileto e uma senha segura para acesso. No site, os usuários podem pesquisar e filtrar os filmes por título, gênero, diretor, atores ou ano de lançamento. Os usuários podem classificar e avaliar os filmes, escrever reviews e comentários sobre os mesmos. Além disso, os usuários podem criar perfis personalizados para acompanhar suas atividades, listas de filmes favoritos e histórico de visualizações.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7670800" y="9884756"/>
            <a:ext cx="2946400" cy="358925"/>
          </a:xfrm>
          <a:custGeom>
            <a:avLst/>
            <a:gdLst/>
            <a:ahLst/>
            <a:cxnLst/>
            <a:rect r="r" b="b" t="t" l="l"/>
            <a:pathLst>
              <a:path h="358925" w="2946400">
                <a:moveTo>
                  <a:pt x="0" y="0"/>
                </a:moveTo>
                <a:lnTo>
                  <a:pt x="2946400" y="0"/>
                </a:lnTo>
                <a:lnTo>
                  <a:pt x="2946400" y="358925"/>
                </a:lnTo>
                <a:lnTo>
                  <a:pt x="0" y="3589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-1561362" y="6538522"/>
            <a:ext cx="3657600" cy="445562"/>
          </a:xfrm>
          <a:custGeom>
            <a:avLst/>
            <a:gdLst/>
            <a:ahLst/>
            <a:cxnLst/>
            <a:rect r="r" b="b" t="t" l="l"/>
            <a:pathLst>
              <a:path h="445562" w="3657600">
                <a:moveTo>
                  <a:pt x="0" y="0"/>
                </a:moveTo>
                <a:lnTo>
                  <a:pt x="3657600" y="0"/>
                </a:lnTo>
                <a:lnTo>
                  <a:pt x="3657600" y="445562"/>
                </a:lnTo>
                <a:lnTo>
                  <a:pt x="0" y="4455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8991083"/>
            <a:ext cx="1445749" cy="1295917"/>
          </a:xfrm>
          <a:custGeom>
            <a:avLst/>
            <a:gdLst/>
            <a:ahLst/>
            <a:cxnLst/>
            <a:rect r="r" b="b" t="t" l="l"/>
            <a:pathLst>
              <a:path h="1295917" w="1445749">
                <a:moveTo>
                  <a:pt x="0" y="0"/>
                </a:moveTo>
                <a:lnTo>
                  <a:pt x="1445749" y="0"/>
                </a:lnTo>
                <a:lnTo>
                  <a:pt x="1445749" y="1295917"/>
                </a:lnTo>
                <a:lnTo>
                  <a:pt x="0" y="12959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613446" y="562532"/>
            <a:ext cx="7645854" cy="4408806"/>
            <a:chOff x="0" y="0"/>
            <a:chExt cx="10194471" cy="5878408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5438" r="0" b="5438"/>
            <a:stretch>
              <a:fillRect/>
            </a:stretch>
          </p:blipFill>
          <p:spPr>
            <a:xfrm flipH="false" flipV="false">
              <a:off x="0" y="0"/>
              <a:ext cx="10194471" cy="5878408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13893800" y="9841438"/>
            <a:ext cx="3657600" cy="445562"/>
          </a:xfrm>
          <a:custGeom>
            <a:avLst/>
            <a:gdLst/>
            <a:ahLst/>
            <a:cxnLst/>
            <a:rect r="r" b="b" t="t" l="l"/>
            <a:pathLst>
              <a:path h="445562" w="3657600">
                <a:moveTo>
                  <a:pt x="0" y="0"/>
                </a:moveTo>
                <a:lnTo>
                  <a:pt x="3657600" y="0"/>
                </a:lnTo>
                <a:lnTo>
                  <a:pt x="3657600" y="445562"/>
                </a:lnTo>
                <a:lnTo>
                  <a:pt x="0" y="4455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61262" y="-54480"/>
            <a:ext cx="3657600" cy="445562"/>
          </a:xfrm>
          <a:custGeom>
            <a:avLst/>
            <a:gdLst/>
            <a:ahLst/>
            <a:cxnLst/>
            <a:rect r="r" b="b" t="t" l="l"/>
            <a:pathLst>
              <a:path h="445562" w="3657600">
                <a:moveTo>
                  <a:pt x="0" y="0"/>
                </a:moveTo>
                <a:lnTo>
                  <a:pt x="3657600" y="0"/>
                </a:lnTo>
                <a:lnTo>
                  <a:pt x="3657600" y="445562"/>
                </a:lnTo>
                <a:lnTo>
                  <a:pt x="0" y="4455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8991083"/>
            <a:ext cx="1445749" cy="1295917"/>
          </a:xfrm>
          <a:custGeom>
            <a:avLst/>
            <a:gdLst/>
            <a:ahLst/>
            <a:cxnLst/>
            <a:rect r="r" b="b" t="t" l="l"/>
            <a:pathLst>
              <a:path h="1295917" w="1445749">
                <a:moveTo>
                  <a:pt x="0" y="0"/>
                </a:moveTo>
                <a:lnTo>
                  <a:pt x="1445749" y="0"/>
                </a:lnTo>
                <a:lnTo>
                  <a:pt x="1445749" y="1295917"/>
                </a:lnTo>
                <a:lnTo>
                  <a:pt x="0" y="12959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613446" y="5269469"/>
            <a:ext cx="7645854" cy="4273838"/>
          </a:xfrm>
          <a:custGeom>
            <a:avLst/>
            <a:gdLst/>
            <a:ahLst/>
            <a:cxnLst/>
            <a:rect r="r" b="b" t="t" l="l"/>
            <a:pathLst>
              <a:path h="4273838" w="7645854">
                <a:moveTo>
                  <a:pt x="0" y="0"/>
                </a:moveTo>
                <a:lnTo>
                  <a:pt x="7645854" y="0"/>
                </a:lnTo>
                <a:lnTo>
                  <a:pt x="7645854" y="4273838"/>
                </a:lnTo>
                <a:lnTo>
                  <a:pt x="0" y="42738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10" t="-15722" r="0" b="-3674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86822" y="705407"/>
            <a:ext cx="6564793" cy="1869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02"/>
              </a:lnSpc>
            </a:pPr>
            <a:r>
              <a:rPr lang="en-US" sz="7202">
                <a:solidFill>
                  <a:srgbClr val="292929"/>
                </a:solidFill>
                <a:latin typeface="Open Sauce Bold"/>
              </a:rPr>
              <a:t>Recursos inteligentes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6822" y="3383168"/>
            <a:ext cx="8538900" cy="207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83"/>
              </a:lnSpc>
              <a:spcBef>
                <a:spcPct val="0"/>
              </a:spcBef>
            </a:pPr>
            <a:r>
              <a:rPr lang="en-US" sz="2988">
                <a:solidFill>
                  <a:srgbClr val="292929"/>
                </a:solidFill>
                <a:latin typeface="Open Sauce Bold"/>
              </a:rPr>
              <a:t>Busca Inteligente:</a:t>
            </a:r>
            <a:r>
              <a:rPr lang="en-US" sz="2988">
                <a:solidFill>
                  <a:srgbClr val="292929"/>
                </a:solidFill>
                <a:latin typeface="Open Sauce"/>
              </a:rPr>
              <a:t> Melhorando a funcionalidade de pesquisa que compreenda sinônimos e correções ortográficas usando processamento de linguagem natural (NLP).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6822" y="5896613"/>
            <a:ext cx="8538900" cy="2600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83"/>
              </a:lnSpc>
              <a:spcBef>
                <a:spcPct val="0"/>
              </a:spcBef>
            </a:pPr>
            <a:r>
              <a:rPr lang="en-US" sz="2988">
                <a:solidFill>
                  <a:srgbClr val="292929"/>
                </a:solidFill>
                <a:latin typeface="Open Sauce Bold"/>
              </a:rPr>
              <a:t>Chatbot de Atendimento ao Cliente: </a:t>
            </a:r>
            <a:r>
              <a:rPr lang="en-US" sz="2988">
                <a:solidFill>
                  <a:srgbClr val="292929"/>
                </a:solidFill>
                <a:latin typeface="Open Sauce"/>
              </a:rPr>
              <a:t>Implementando um chatbot que possa responder a perguntas frequentes, fornecer informações sobre filmes e ajudar os usuários a navegar pelo site de maneira mais eficiente.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83437" y="1497030"/>
            <a:ext cx="1137663" cy="810843"/>
          </a:xfrm>
          <a:custGeom>
            <a:avLst/>
            <a:gdLst/>
            <a:ahLst/>
            <a:cxnLst/>
            <a:rect r="r" b="b" t="t" l="l"/>
            <a:pathLst>
              <a:path h="810843" w="1137663">
                <a:moveTo>
                  <a:pt x="0" y="0"/>
                </a:moveTo>
                <a:lnTo>
                  <a:pt x="1137663" y="0"/>
                </a:lnTo>
                <a:lnTo>
                  <a:pt x="1137663" y="810843"/>
                </a:lnTo>
                <a:lnTo>
                  <a:pt x="0" y="8108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08410" y="3037983"/>
            <a:ext cx="1087717" cy="810843"/>
          </a:xfrm>
          <a:custGeom>
            <a:avLst/>
            <a:gdLst/>
            <a:ahLst/>
            <a:cxnLst/>
            <a:rect r="r" b="b" t="t" l="l"/>
            <a:pathLst>
              <a:path h="810843" w="1087717">
                <a:moveTo>
                  <a:pt x="0" y="0"/>
                </a:moveTo>
                <a:lnTo>
                  <a:pt x="1087717" y="0"/>
                </a:lnTo>
                <a:lnTo>
                  <a:pt x="1087717" y="810843"/>
                </a:lnTo>
                <a:lnTo>
                  <a:pt x="0" y="8108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43728" y="6287697"/>
            <a:ext cx="417081" cy="872222"/>
          </a:xfrm>
          <a:custGeom>
            <a:avLst/>
            <a:gdLst/>
            <a:ahLst/>
            <a:cxnLst/>
            <a:rect r="r" b="b" t="t" l="l"/>
            <a:pathLst>
              <a:path h="872222" w="417081">
                <a:moveTo>
                  <a:pt x="0" y="0"/>
                </a:moveTo>
                <a:lnTo>
                  <a:pt x="417081" y="0"/>
                </a:lnTo>
                <a:lnTo>
                  <a:pt x="417081" y="872222"/>
                </a:lnTo>
                <a:lnTo>
                  <a:pt x="0" y="8722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06317" y="4643706"/>
            <a:ext cx="291904" cy="810843"/>
          </a:xfrm>
          <a:custGeom>
            <a:avLst/>
            <a:gdLst/>
            <a:ahLst/>
            <a:cxnLst/>
            <a:rect r="r" b="b" t="t" l="l"/>
            <a:pathLst>
              <a:path h="810843" w="291904">
                <a:moveTo>
                  <a:pt x="0" y="0"/>
                </a:moveTo>
                <a:lnTo>
                  <a:pt x="291903" y="0"/>
                </a:lnTo>
                <a:lnTo>
                  <a:pt x="291903" y="810843"/>
                </a:lnTo>
                <a:lnTo>
                  <a:pt x="0" y="81084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584366" y="7928296"/>
            <a:ext cx="535804" cy="861674"/>
          </a:xfrm>
          <a:custGeom>
            <a:avLst/>
            <a:gdLst/>
            <a:ahLst/>
            <a:cxnLst/>
            <a:rect r="r" b="b" t="t" l="l"/>
            <a:pathLst>
              <a:path h="861674" w="535804">
                <a:moveTo>
                  <a:pt x="0" y="0"/>
                </a:moveTo>
                <a:lnTo>
                  <a:pt x="535805" y="0"/>
                </a:lnTo>
                <a:lnTo>
                  <a:pt x="535805" y="861674"/>
                </a:lnTo>
                <a:lnTo>
                  <a:pt x="0" y="8616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042744" y="1497030"/>
            <a:ext cx="530734" cy="810843"/>
          </a:xfrm>
          <a:custGeom>
            <a:avLst/>
            <a:gdLst/>
            <a:ahLst/>
            <a:cxnLst/>
            <a:rect r="r" b="b" t="t" l="l"/>
            <a:pathLst>
              <a:path h="810843" w="530734">
                <a:moveTo>
                  <a:pt x="0" y="0"/>
                </a:moveTo>
                <a:lnTo>
                  <a:pt x="530734" y="0"/>
                </a:lnTo>
                <a:lnTo>
                  <a:pt x="530734" y="810843"/>
                </a:lnTo>
                <a:lnTo>
                  <a:pt x="0" y="8108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069281" y="3037983"/>
            <a:ext cx="477660" cy="810843"/>
          </a:xfrm>
          <a:custGeom>
            <a:avLst/>
            <a:gdLst/>
            <a:ahLst/>
            <a:cxnLst/>
            <a:rect r="r" b="b" t="t" l="l"/>
            <a:pathLst>
              <a:path h="810843" w="477660">
                <a:moveTo>
                  <a:pt x="0" y="0"/>
                </a:moveTo>
                <a:lnTo>
                  <a:pt x="477660" y="0"/>
                </a:lnTo>
                <a:lnTo>
                  <a:pt x="477660" y="810843"/>
                </a:lnTo>
                <a:lnTo>
                  <a:pt x="0" y="81084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851181" y="6318386"/>
            <a:ext cx="913860" cy="810843"/>
          </a:xfrm>
          <a:custGeom>
            <a:avLst/>
            <a:gdLst/>
            <a:ahLst/>
            <a:cxnLst/>
            <a:rect r="r" b="b" t="t" l="l"/>
            <a:pathLst>
              <a:path h="810843" w="913860">
                <a:moveTo>
                  <a:pt x="0" y="0"/>
                </a:moveTo>
                <a:lnTo>
                  <a:pt x="913860" y="0"/>
                </a:lnTo>
                <a:lnTo>
                  <a:pt x="913860" y="810844"/>
                </a:lnTo>
                <a:lnTo>
                  <a:pt x="0" y="81084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820176" y="4578935"/>
            <a:ext cx="975871" cy="940384"/>
          </a:xfrm>
          <a:custGeom>
            <a:avLst/>
            <a:gdLst/>
            <a:ahLst/>
            <a:cxnLst/>
            <a:rect r="r" b="b" t="t" l="l"/>
            <a:pathLst>
              <a:path h="940384" w="975871">
                <a:moveTo>
                  <a:pt x="0" y="0"/>
                </a:moveTo>
                <a:lnTo>
                  <a:pt x="975870" y="0"/>
                </a:lnTo>
                <a:lnTo>
                  <a:pt x="975870" y="940385"/>
                </a:lnTo>
                <a:lnTo>
                  <a:pt x="0" y="94038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821251" y="7953711"/>
            <a:ext cx="973720" cy="810843"/>
          </a:xfrm>
          <a:custGeom>
            <a:avLst/>
            <a:gdLst/>
            <a:ahLst/>
            <a:cxnLst/>
            <a:rect r="r" b="b" t="t" l="l"/>
            <a:pathLst>
              <a:path h="810843" w="973720">
                <a:moveTo>
                  <a:pt x="0" y="0"/>
                </a:moveTo>
                <a:lnTo>
                  <a:pt x="973720" y="0"/>
                </a:lnTo>
                <a:lnTo>
                  <a:pt x="973720" y="810844"/>
                </a:lnTo>
                <a:lnTo>
                  <a:pt x="0" y="81084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360966" y="1497030"/>
            <a:ext cx="344977" cy="810843"/>
          </a:xfrm>
          <a:custGeom>
            <a:avLst/>
            <a:gdLst/>
            <a:ahLst/>
            <a:cxnLst/>
            <a:rect r="r" b="b" t="t" l="l"/>
            <a:pathLst>
              <a:path h="810843" w="344977">
                <a:moveTo>
                  <a:pt x="0" y="0"/>
                </a:moveTo>
                <a:lnTo>
                  <a:pt x="344977" y="0"/>
                </a:lnTo>
                <a:lnTo>
                  <a:pt x="344977" y="810843"/>
                </a:lnTo>
                <a:lnTo>
                  <a:pt x="0" y="81084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185529" y="3037983"/>
            <a:ext cx="695851" cy="810843"/>
          </a:xfrm>
          <a:custGeom>
            <a:avLst/>
            <a:gdLst/>
            <a:ahLst/>
            <a:cxnLst/>
            <a:rect r="r" b="b" t="t" l="l"/>
            <a:pathLst>
              <a:path h="810843" w="695851">
                <a:moveTo>
                  <a:pt x="0" y="0"/>
                </a:moveTo>
                <a:lnTo>
                  <a:pt x="695851" y="0"/>
                </a:lnTo>
                <a:lnTo>
                  <a:pt x="695851" y="810843"/>
                </a:lnTo>
                <a:lnTo>
                  <a:pt x="0" y="810843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041221" y="6318386"/>
            <a:ext cx="984468" cy="810843"/>
          </a:xfrm>
          <a:custGeom>
            <a:avLst/>
            <a:gdLst/>
            <a:ahLst/>
            <a:cxnLst/>
            <a:rect r="r" b="b" t="t" l="l"/>
            <a:pathLst>
              <a:path h="810843" w="984468">
                <a:moveTo>
                  <a:pt x="0" y="0"/>
                </a:moveTo>
                <a:lnTo>
                  <a:pt x="984468" y="0"/>
                </a:lnTo>
                <a:lnTo>
                  <a:pt x="984468" y="810844"/>
                </a:lnTo>
                <a:lnTo>
                  <a:pt x="0" y="810844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148673" y="4643706"/>
            <a:ext cx="769564" cy="810843"/>
          </a:xfrm>
          <a:custGeom>
            <a:avLst/>
            <a:gdLst/>
            <a:ahLst/>
            <a:cxnLst/>
            <a:rect r="r" b="b" t="t" l="l"/>
            <a:pathLst>
              <a:path h="810843" w="769564">
                <a:moveTo>
                  <a:pt x="0" y="0"/>
                </a:moveTo>
                <a:lnTo>
                  <a:pt x="769564" y="0"/>
                </a:lnTo>
                <a:lnTo>
                  <a:pt x="769564" y="810843"/>
                </a:lnTo>
                <a:lnTo>
                  <a:pt x="0" y="810843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069888" y="7928438"/>
            <a:ext cx="927133" cy="861391"/>
          </a:xfrm>
          <a:custGeom>
            <a:avLst/>
            <a:gdLst/>
            <a:ahLst/>
            <a:cxnLst/>
            <a:rect r="r" b="b" t="t" l="l"/>
            <a:pathLst>
              <a:path h="861391" w="927133">
                <a:moveTo>
                  <a:pt x="0" y="0"/>
                </a:moveTo>
                <a:lnTo>
                  <a:pt x="927133" y="0"/>
                </a:lnTo>
                <a:lnTo>
                  <a:pt x="927133" y="861391"/>
                </a:lnTo>
                <a:lnTo>
                  <a:pt x="0" y="861391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590533" y="1497030"/>
            <a:ext cx="1013554" cy="810843"/>
          </a:xfrm>
          <a:custGeom>
            <a:avLst/>
            <a:gdLst/>
            <a:ahLst/>
            <a:cxnLst/>
            <a:rect r="r" b="b" t="t" l="l"/>
            <a:pathLst>
              <a:path h="810843" w="1013554">
                <a:moveTo>
                  <a:pt x="0" y="0"/>
                </a:moveTo>
                <a:lnTo>
                  <a:pt x="1013554" y="0"/>
                </a:lnTo>
                <a:lnTo>
                  <a:pt x="1013554" y="810843"/>
                </a:lnTo>
                <a:lnTo>
                  <a:pt x="0" y="810843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782556" y="3037983"/>
            <a:ext cx="629509" cy="810843"/>
          </a:xfrm>
          <a:custGeom>
            <a:avLst/>
            <a:gdLst/>
            <a:ahLst/>
            <a:cxnLst/>
            <a:rect r="r" b="b" t="t" l="l"/>
            <a:pathLst>
              <a:path h="810843" w="629509">
                <a:moveTo>
                  <a:pt x="0" y="0"/>
                </a:moveTo>
                <a:lnTo>
                  <a:pt x="629509" y="0"/>
                </a:lnTo>
                <a:lnTo>
                  <a:pt x="629509" y="810843"/>
                </a:lnTo>
                <a:lnTo>
                  <a:pt x="0" y="810843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682846" y="6318386"/>
            <a:ext cx="828929" cy="810843"/>
          </a:xfrm>
          <a:custGeom>
            <a:avLst/>
            <a:gdLst/>
            <a:ahLst/>
            <a:cxnLst/>
            <a:rect r="r" b="b" t="t" l="l"/>
            <a:pathLst>
              <a:path h="810843" w="828929">
                <a:moveTo>
                  <a:pt x="0" y="0"/>
                </a:moveTo>
                <a:lnTo>
                  <a:pt x="828929" y="0"/>
                </a:lnTo>
                <a:lnTo>
                  <a:pt x="828929" y="810844"/>
                </a:lnTo>
                <a:lnTo>
                  <a:pt x="0" y="810844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651346" y="4643706"/>
            <a:ext cx="891928" cy="810843"/>
          </a:xfrm>
          <a:custGeom>
            <a:avLst/>
            <a:gdLst/>
            <a:ahLst/>
            <a:cxnLst/>
            <a:rect r="r" b="b" t="t" l="l"/>
            <a:pathLst>
              <a:path h="810843" w="891928">
                <a:moveTo>
                  <a:pt x="0" y="0"/>
                </a:moveTo>
                <a:lnTo>
                  <a:pt x="891928" y="0"/>
                </a:lnTo>
                <a:lnTo>
                  <a:pt x="891928" y="810843"/>
                </a:lnTo>
                <a:lnTo>
                  <a:pt x="0" y="810843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603987" y="7953711"/>
            <a:ext cx="986646" cy="810843"/>
          </a:xfrm>
          <a:custGeom>
            <a:avLst/>
            <a:gdLst/>
            <a:ahLst/>
            <a:cxnLst/>
            <a:rect r="r" b="b" t="t" l="l"/>
            <a:pathLst>
              <a:path h="810843" w="986646">
                <a:moveTo>
                  <a:pt x="0" y="0"/>
                </a:moveTo>
                <a:lnTo>
                  <a:pt x="986646" y="0"/>
                </a:lnTo>
                <a:lnTo>
                  <a:pt x="986646" y="810844"/>
                </a:lnTo>
                <a:lnTo>
                  <a:pt x="0" y="810844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647436" y="1497030"/>
            <a:ext cx="592653" cy="810843"/>
          </a:xfrm>
          <a:custGeom>
            <a:avLst/>
            <a:gdLst/>
            <a:ahLst/>
            <a:cxnLst/>
            <a:rect r="r" b="b" t="t" l="l"/>
            <a:pathLst>
              <a:path h="810843" w="592653">
                <a:moveTo>
                  <a:pt x="0" y="0"/>
                </a:moveTo>
                <a:lnTo>
                  <a:pt x="592653" y="0"/>
                </a:lnTo>
                <a:lnTo>
                  <a:pt x="592653" y="810843"/>
                </a:lnTo>
                <a:lnTo>
                  <a:pt x="0" y="810843"/>
                </a:lnTo>
                <a:lnTo>
                  <a:pt x="0" y="0"/>
                </a:lnTo>
                <a:close/>
              </a:path>
            </a:pathLst>
          </a:custGeom>
          <a:blipFill>
            <a:blip r:embed="rId43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3398574" y="3037983"/>
            <a:ext cx="1090376" cy="810843"/>
          </a:xfrm>
          <a:custGeom>
            <a:avLst/>
            <a:gdLst/>
            <a:ahLst/>
            <a:cxnLst/>
            <a:rect r="r" b="b" t="t" l="l"/>
            <a:pathLst>
              <a:path h="810843" w="1090376">
                <a:moveTo>
                  <a:pt x="0" y="0"/>
                </a:moveTo>
                <a:lnTo>
                  <a:pt x="1090376" y="0"/>
                </a:lnTo>
                <a:lnTo>
                  <a:pt x="1090376" y="810843"/>
                </a:lnTo>
                <a:lnTo>
                  <a:pt x="0" y="810843"/>
                </a:lnTo>
                <a:lnTo>
                  <a:pt x="0" y="0"/>
                </a:lnTo>
                <a:close/>
              </a:path>
            </a:pathLst>
          </a:custGeom>
          <a:blipFill>
            <a:blip r:embed="rId45">
              <a:extLs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754873" y="6249429"/>
            <a:ext cx="377778" cy="948758"/>
          </a:xfrm>
          <a:custGeom>
            <a:avLst/>
            <a:gdLst/>
            <a:ahLst/>
            <a:cxnLst/>
            <a:rect r="r" b="b" t="t" l="l"/>
            <a:pathLst>
              <a:path h="948758" w="377778">
                <a:moveTo>
                  <a:pt x="0" y="0"/>
                </a:moveTo>
                <a:lnTo>
                  <a:pt x="377778" y="0"/>
                </a:lnTo>
                <a:lnTo>
                  <a:pt x="377778" y="948758"/>
                </a:lnTo>
                <a:lnTo>
                  <a:pt x="0" y="948758"/>
                </a:lnTo>
                <a:lnTo>
                  <a:pt x="0" y="0"/>
                </a:lnTo>
                <a:close/>
              </a:path>
            </a:pathLst>
          </a:custGeom>
          <a:blipFill>
            <a:blip r:embed="rId47">
              <a:extLs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3609105" y="4643706"/>
            <a:ext cx="669314" cy="810843"/>
          </a:xfrm>
          <a:custGeom>
            <a:avLst/>
            <a:gdLst/>
            <a:ahLst/>
            <a:cxnLst/>
            <a:rect r="r" b="b" t="t" l="l"/>
            <a:pathLst>
              <a:path h="810843" w="669314">
                <a:moveTo>
                  <a:pt x="0" y="0"/>
                </a:moveTo>
                <a:lnTo>
                  <a:pt x="669314" y="0"/>
                </a:lnTo>
                <a:lnTo>
                  <a:pt x="669314" y="810843"/>
                </a:lnTo>
                <a:lnTo>
                  <a:pt x="0" y="810843"/>
                </a:lnTo>
                <a:lnTo>
                  <a:pt x="0" y="0"/>
                </a:lnTo>
                <a:close/>
              </a:path>
            </a:pathLst>
          </a:custGeom>
          <a:blipFill>
            <a:blip r:embed="rId49">
              <a:extLs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514633" y="7928438"/>
            <a:ext cx="858259" cy="861391"/>
          </a:xfrm>
          <a:custGeom>
            <a:avLst/>
            <a:gdLst/>
            <a:ahLst/>
            <a:cxnLst/>
            <a:rect r="r" b="b" t="t" l="l"/>
            <a:pathLst>
              <a:path h="861391" w="858259">
                <a:moveTo>
                  <a:pt x="0" y="0"/>
                </a:moveTo>
                <a:lnTo>
                  <a:pt x="858259" y="0"/>
                </a:lnTo>
                <a:lnTo>
                  <a:pt x="858259" y="861391"/>
                </a:lnTo>
                <a:lnTo>
                  <a:pt x="0" y="861391"/>
                </a:lnTo>
                <a:lnTo>
                  <a:pt x="0" y="0"/>
                </a:lnTo>
                <a:close/>
              </a:path>
            </a:pathLst>
          </a:custGeom>
          <a:blipFill>
            <a:blip r:embed="rId51">
              <a:extLs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0" y="-259765"/>
            <a:ext cx="6267450" cy="10806530"/>
            <a:chOff x="0" y="0"/>
            <a:chExt cx="2120100" cy="365554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120100" cy="3655542"/>
            </a:xfrm>
            <a:custGeom>
              <a:avLst/>
              <a:gdLst/>
              <a:ahLst/>
              <a:cxnLst/>
              <a:rect r="r" b="b" t="t" l="l"/>
              <a:pathLst>
                <a:path h="3655542" w="2120100">
                  <a:moveTo>
                    <a:pt x="0" y="0"/>
                  </a:moveTo>
                  <a:lnTo>
                    <a:pt x="2120100" y="0"/>
                  </a:lnTo>
                  <a:lnTo>
                    <a:pt x="2120100" y="3655542"/>
                  </a:lnTo>
                  <a:lnTo>
                    <a:pt x="0" y="36555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30" id="30"/>
          <p:cNvSpPr/>
          <p:nvPr/>
        </p:nvSpPr>
        <p:spPr>
          <a:xfrm flipH="false" flipV="false" rot="0">
            <a:off x="177800" y="247119"/>
            <a:ext cx="3657600" cy="445562"/>
          </a:xfrm>
          <a:custGeom>
            <a:avLst/>
            <a:gdLst/>
            <a:ahLst/>
            <a:cxnLst/>
            <a:rect r="r" b="b" t="t" l="l"/>
            <a:pathLst>
              <a:path h="445562" w="3657600">
                <a:moveTo>
                  <a:pt x="0" y="0"/>
                </a:moveTo>
                <a:lnTo>
                  <a:pt x="3657600" y="0"/>
                </a:lnTo>
                <a:lnTo>
                  <a:pt x="3657600" y="445562"/>
                </a:lnTo>
                <a:lnTo>
                  <a:pt x="0" y="445562"/>
                </a:lnTo>
                <a:lnTo>
                  <a:pt x="0" y="0"/>
                </a:lnTo>
                <a:close/>
              </a:path>
            </a:pathLst>
          </a:custGeom>
          <a:blipFill>
            <a:blip r:embed="rId53">
              <a:extLst>
                <a:ext uri="{96DAC541-7B7A-43D3-8B79-37D633B846F1}">
                  <asvg:svgBlip xmlns:asvg="http://schemas.microsoft.com/office/drawing/2016/SVG/main" r:embed="rId5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4372892" y="9618645"/>
            <a:ext cx="3657600" cy="445562"/>
          </a:xfrm>
          <a:custGeom>
            <a:avLst/>
            <a:gdLst/>
            <a:ahLst/>
            <a:cxnLst/>
            <a:rect r="r" b="b" t="t" l="l"/>
            <a:pathLst>
              <a:path h="445562" w="3657600">
                <a:moveTo>
                  <a:pt x="0" y="0"/>
                </a:moveTo>
                <a:lnTo>
                  <a:pt x="3657600" y="0"/>
                </a:lnTo>
                <a:lnTo>
                  <a:pt x="3657600" y="445562"/>
                </a:lnTo>
                <a:lnTo>
                  <a:pt x="0" y="445562"/>
                </a:lnTo>
                <a:lnTo>
                  <a:pt x="0" y="0"/>
                </a:lnTo>
                <a:close/>
              </a:path>
            </a:pathLst>
          </a:custGeom>
          <a:blipFill>
            <a:blip r:embed="rId53">
              <a:extLst>
                <a:ext uri="{96DAC541-7B7A-43D3-8B79-37D633B846F1}">
                  <asvg:svgBlip xmlns:asvg="http://schemas.microsoft.com/office/drawing/2016/SVG/main" r:embed="rId5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5400000">
            <a:off x="16053331" y="1797245"/>
            <a:ext cx="3657600" cy="445562"/>
          </a:xfrm>
          <a:custGeom>
            <a:avLst/>
            <a:gdLst/>
            <a:ahLst/>
            <a:cxnLst/>
            <a:rect r="r" b="b" t="t" l="l"/>
            <a:pathLst>
              <a:path h="445562" w="3657600">
                <a:moveTo>
                  <a:pt x="0" y="0"/>
                </a:moveTo>
                <a:lnTo>
                  <a:pt x="3657600" y="0"/>
                </a:lnTo>
                <a:lnTo>
                  <a:pt x="3657600" y="445562"/>
                </a:lnTo>
                <a:lnTo>
                  <a:pt x="0" y="445562"/>
                </a:lnTo>
                <a:lnTo>
                  <a:pt x="0" y="0"/>
                </a:lnTo>
                <a:close/>
              </a:path>
            </a:pathLst>
          </a:custGeom>
          <a:blipFill>
            <a:blip r:embed="rId55">
              <a:extLst>
                <a:ext uri="{96DAC541-7B7A-43D3-8B79-37D633B846F1}">
                  <asvg:svgBlip xmlns:asvg="http://schemas.microsoft.com/office/drawing/2016/SVG/main" r:embed="rId5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5400000">
            <a:off x="-1428219" y="8012626"/>
            <a:ext cx="3657600" cy="445562"/>
          </a:xfrm>
          <a:custGeom>
            <a:avLst/>
            <a:gdLst/>
            <a:ahLst/>
            <a:cxnLst/>
            <a:rect r="r" b="b" t="t" l="l"/>
            <a:pathLst>
              <a:path h="445562" w="3657600">
                <a:moveTo>
                  <a:pt x="0" y="0"/>
                </a:moveTo>
                <a:lnTo>
                  <a:pt x="3657600" y="0"/>
                </a:lnTo>
                <a:lnTo>
                  <a:pt x="3657600" y="445562"/>
                </a:lnTo>
                <a:lnTo>
                  <a:pt x="0" y="445562"/>
                </a:lnTo>
                <a:lnTo>
                  <a:pt x="0" y="0"/>
                </a:lnTo>
                <a:close/>
              </a:path>
            </a:pathLst>
          </a:custGeom>
          <a:blipFill>
            <a:blip r:embed="rId55">
              <a:extLst>
                <a:ext uri="{96DAC541-7B7A-43D3-8B79-37D633B846F1}">
                  <asvg:svgBlip xmlns:asvg="http://schemas.microsoft.com/office/drawing/2016/SVG/main" r:embed="rId5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028700" y="2824180"/>
            <a:ext cx="7012521" cy="1015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538"/>
              </a:lnSpc>
            </a:pPr>
            <a:r>
              <a:rPr lang="en-US" sz="7538">
                <a:solidFill>
                  <a:srgbClr val="292929"/>
                </a:solidFill>
                <a:latin typeface="Intro Bold"/>
              </a:rPr>
              <a:t>Obrigado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DAF-GshJiAE</dc:identifier>
  <dcterms:modified xsi:type="dcterms:W3CDTF">2011-08-01T06:04:30Z</dcterms:modified>
  <cp:revision>1</cp:revision>
  <dc:title>Viva o momento. Viva para o seu propósito. Que cada dia seja esquecível.</dc:title>
</cp:coreProperties>
</file>